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9" r:id="rId4"/>
    <p:sldId id="262" r:id="rId5"/>
    <p:sldId id="288" r:id="rId6"/>
    <p:sldId id="302" r:id="rId7"/>
    <p:sldId id="304" r:id="rId8"/>
    <p:sldId id="303" r:id="rId9"/>
    <p:sldId id="289" r:id="rId10"/>
    <p:sldId id="291" r:id="rId11"/>
    <p:sldId id="265" r:id="rId12"/>
    <p:sldId id="266" r:id="rId13"/>
    <p:sldId id="270" r:id="rId14"/>
    <p:sldId id="267" r:id="rId15"/>
    <p:sldId id="283" r:id="rId16"/>
    <p:sldId id="284" r:id="rId17"/>
    <p:sldId id="294" r:id="rId18"/>
    <p:sldId id="298" r:id="rId19"/>
    <p:sldId id="285" r:id="rId20"/>
    <p:sldId id="29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6BCA-4546-9E23-56FFD26F7CC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6BCA-4546-9E23-56FFD26F7CC0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2-6BCA-4546-9E23-56FFD26F7CC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BCA-4546-9E23-56FFD26F7CC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BCA-4546-9E23-56FFD26F7CC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BCA-4546-9E23-56FFD26F7CC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BCA-4546-9E23-56FFD26F7CC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 І категорія</c:v>
                </c:pt>
                <c:pt idx="2">
                  <c:v>ІІ категорія</c:v>
                </c:pt>
                <c:pt idx="3">
                  <c:v>Спеціалісти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27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CA-4546-9E23-56FFD26F7C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 І категорія</c:v>
                </c:pt>
                <c:pt idx="2">
                  <c:v>ІІ категорія</c:v>
                </c:pt>
                <c:pt idx="3">
                  <c:v>Спеціалісти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6BCA-4546-9E23-56FFD26F7CC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 І категорія</c:v>
                </c:pt>
                <c:pt idx="2">
                  <c:v>ІІ категорія</c:v>
                </c:pt>
                <c:pt idx="3">
                  <c:v>Спеціалісти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6BCA-4546-9E23-56FFD26F7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6341376"/>
        <c:axId val="96359552"/>
        <c:axId val="0"/>
      </c:bar3DChart>
      <c:catAx>
        <c:axId val="96341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96359552"/>
        <c:crosses val="autoZero"/>
        <c:auto val="1"/>
        <c:lblAlgn val="ctr"/>
        <c:lblOffset val="100"/>
        <c:noMultiLvlLbl val="0"/>
      </c:catAx>
      <c:valAx>
        <c:axId val="96359552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9634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6FB7B-7C7F-406E-B099-C50F5A245828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4FDBC-8D7C-4F29-9635-D40F01BE55B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7.png"/><Relationship Id="rId3" Type="http://schemas.openxmlformats.org/officeDocument/2006/relationships/image" Target="../media/image5.png"/><Relationship Id="rId21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6.png"/><Relationship Id="rId2" Type="http://schemas.openxmlformats.org/officeDocument/2006/relationships/image" Target="../media/image4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3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4.jpeg"/><Relationship Id="rId2" Type="http://schemas.openxmlformats.org/officeDocument/2006/relationships/image" Target="../media/image5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57.jpe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62.png"/><Relationship Id="rId2" Type="http://schemas.openxmlformats.org/officeDocument/2006/relationships/image" Target="../media/image4.pn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60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66.png"/><Relationship Id="rId2" Type="http://schemas.openxmlformats.org/officeDocument/2006/relationships/image" Target="../media/image4.pn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64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71.jpeg"/><Relationship Id="rId26" Type="http://schemas.openxmlformats.org/officeDocument/2006/relationships/image" Target="../media/image79.jpeg"/><Relationship Id="rId3" Type="http://schemas.openxmlformats.org/officeDocument/2006/relationships/image" Target="../media/image5.png"/><Relationship Id="rId21" Type="http://schemas.openxmlformats.org/officeDocument/2006/relationships/image" Target="../media/image74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0.jpeg"/><Relationship Id="rId25" Type="http://schemas.openxmlformats.org/officeDocument/2006/relationships/image" Target="../media/image78.jpeg"/><Relationship Id="rId2" Type="http://schemas.openxmlformats.org/officeDocument/2006/relationships/image" Target="../media/image4.pn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77.jpeg"/><Relationship Id="rId5" Type="http://schemas.openxmlformats.org/officeDocument/2006/relationships/image" Target="../media/image7.png"/><Relationship Id="rId15" Type="http://schemas.openxmlformats.org/officeDocument/2006/relationships/image" Target="../media/image68.jpeg"/><Relationship Id="rId23" Type="http://schemas.openxmlformats.org/officeDocument/2006/relationships/image" Target="../media/image76.jpeg"/><Relationship Id="rId28" Type="http://schemas.openxmlformats.org/officeDocument/2006/relationships/image" Target="../media/image81.jpeg"/><Relationship Id="rId10" Type="http://schemas.openxmlformats.org/officeDocument/2006/relationships/image" Target="../media/image12.png"/><Relationship Id="rId19" Type="http://schemas.openxmlformats.org/officeDocument/2006/relationships/image" Target="../media/image7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67.jpeg"/><Relationship Id="rId22" Type="http://schemas.openxmlformats.org/officeDocument/2006/relationships/image" Target="../media/image75.jpeg"/><Relationship Id="rId27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8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8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5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3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D:\Директор\fon-flag-ukrayini-kalina-sonyashnik-pshenits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459432"/>
            <a:ext cx="10544673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5" y="2852936"/>
            <a:ext cx="482453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ЗВІТ </a:t>
            </a:r>
          </a:p>
          <a:p>
            <a:pPr algn="ctr"/>
            <a:r>
              <a:rPr lang="uk-UA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ДИРЕКТОРА ШКОЛИ </a:t>
            </a:r>
          </a:p>
          <a:p>
            <a:pPr algn="ctr"/>
            <a:r>
              <a:rPr lang="uk-UA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ПІДСУМКИ ДІЯЛЬНОСТІ </a:t>
            </a:r>
          </a:p>
          <a:p>
            <a:pPr algn="ctr"/>
            <a:r>
              <a:rPr lang="uk-UA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2024-2025 </a:t>
            </a:r>
            <a:r>
              <a:rPr lang="uk-UA" sz="3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Н.Р.</a:t>
            </a:r>
            <a:endParaRPr lang="ru-RU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40" y="4552906"/>
            <a:ext cx="1177271" cy="10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Директор\Viburnu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89798"/>
            <a:ext cx="2340440" cy="234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06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Оселівська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гімназія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Яворівської міської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Львівської області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705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127" y="188640"/>
            <a:ext cx="8517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127" y="188640"/>
            <a:ext cx="8517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РОБОТА ДНЗ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8744" y="2952320"/>
            <a:ext cx="5249700" cy="3968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406" y="948849"/>
            <a:ext cx="4654134" cy="326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74549" y="651927"/>
            <a:ext cx="4463250" cy="2910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86205" y="404664"/>
            <a:ext cx="1164482" cy="544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Свято Миколая</a:t>
            </a:r>
            <a:endParaRPr lang="uk-UA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686082" y="3022356"/>
            <a:ext cx="1278405" cy="544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Свято Осені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8969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65048" y="260648"/>
            <a:ext cx="74764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«КОМПЕТЕНТНІСТНИЙ ПІДХІД ДО ВИХОВАННЯ УЧНІВ, </a:t>
            </a:r>
          </a:p>
          <a:p>
            <a:pPr lvl="0"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ПІДГОТОВКА ЇХ ДО ЖИТТЯ ТА ПРАЦІ, </a:t>
            </a:r>
          </a:p>
          <a:p>
            <a:pPr lvl="0"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ФОРМУВАННЯ НАЦІОНАЛЬНОЇ СВІДОМОСТІ ЧЕРЕЗ </a:t>
            </a:r>
          </a:p>
          <a:p>
            <a:pPr lvl="0"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СТВОРЕННЯ ЄДИНОГО ОСВІТНЬОГО ПРОСТОРУ» </a:t>
            </a:r>
            <a:endParaRPr lang="uk-UA" sz="2000" b="1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2470" y="1537246"/>
            <a:ext cx="3588582" cy="2531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939" y="1568420"/>
            <a:ext cx="3976338" cy="25004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4862" y="4175642"/>
            <a:ext cx="3878615" cy="2599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24662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29" y="11691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92" y="1943089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96" y="2060847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365960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38977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80" y="4393504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94" y="4048712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Директор\f1469c5e2ab0382e6bf0835d23d435b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87" y="274702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ректор\music_notes_PNG3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92" y="-378628"/>
            <a:ext cx="4396108" cy="247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Директор\sport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92" y="4939308"/>
            <a:ext cx="19950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Директор\умный-png-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22" y="1587273"/>
            <a:ext cx="153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Директор\umnyj_gorod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3" y="260848"/>
            <a:ext cx="192964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Директор\16-5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93" y="2192246"/>
            <a:ext cx="354929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D:\Директор\46746O53Q89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50786"/>
            <a:ext cx="2726740" cy="272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456" y="22228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ІНТЕЛЕКТУАЛЬНІ, ТВОРЧІ, СПОРТИВНІ ЗМАГАННЯ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944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Директор\Viburnu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7" y="0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6316" y="46538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Міжнародний конкурс знавців української мови ім. Петра Яцика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D:\Директор\Viburnu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2" y="1111714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0047" y="15567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Міжнародний мовно-літературний конкурс ім. Т.Шевченка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D:\Директор\Viburnu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87" y="2203123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8764" y="24208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Всеукраїнський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фестиваль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 Сурми звитяги»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D:\Директор\Viburnu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08" y="3210290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1423" y="363747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Обласний конкурс «Первоцвіти просять захисту!»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D:\Директор\Viburnu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00" y="4369656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05551" y="48765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Районний конкурс «Різдвяний сувенір»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D:\Директор\Viburnum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23" y="-378052"/>
            <a:ext cx="3469670" cy="34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149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0435" y="159146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7270" y="1040607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7745" y="1728371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8219" y="2472548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04372" y="3039215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890"/>
            <a:ext cx="2137758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2387" y="684667"/>
            <a:ext cx="6063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природознавства «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Геліантус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Природа і фантазія»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9309" y="2123631"/>
            <a:ext cx="59424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з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української мови «Соняшник»</a:t>
            </a:r>
          </a:p>
          <a:p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у Всеукраїнському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радіодиктанті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3786113"/>
            <a:ext cx="5001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 з математики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«Кенгуру»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9423" y="4782530"/>
            <a:ext cx="6673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зарубіжної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Sunflower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100" y="318875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4000504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4357" y="3827884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677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4140" y="928670"/>
            <a:ext cx="6721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ВИХОВНА ПРОБЛЕМНА ТЕМА «КОМПЕТЕНТНІСТНИЙ ПІДХІД ДО ВИХОВАННЯ УЧНІВ, ПІДГОТОВКА ЇХ ДО ЖИТТЯ І ПРАЦІ, ФОРМУВАННЯ НАЦІОНАЛЬНОЇ СВІДОМОСТІ ЧЕРЕЗ СТВОРЕННЯ ЄДИНОГО ОСВІТНЬОГО ПРОСТОРУ ШКОЛИ»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268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6" y="1694056"/>
            <a:ext cx="3501617" cy="247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2983"/>
            <a:ext cx="3275856" cy="234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Объект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57306"/>
            <a:ext cx="3089275" cy="231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Объект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4" y="3974262"/>
            <a:ext cx="3087688" cy="2315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65" y="4123465"/>
            <a:ext cx="3995936" cy="22768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7424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158451" y="332656"/>
            <a:ext cx="457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haroni" panose="02010803020104030203" pitchFamily="2" charset="-79"/>
              </a:rPr>
              <a:t>Спорт – це </a:t>
            </a:r>
            <a:r>
              <a:rPr lang="uk-UA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haroni" panose="02010803020104030203" pitchFamily="2" charset="-79"/>
              </a:rPr>
              <a:t>здоров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’</a:t>
            </a:r>
            <a:r>
              <a:rPr lang="uk-UA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haroni" panose="02010803020104030203" pitchFamily="2" charset="-79"/>
              </a:rPr>
              <a:t>я</a:t>
            </a:r>
            <a:endParaRPr lang="uk-UA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21" name="Picture 10" descr="DSC0009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990" y="4271977"/>
            <a:ext cx="2919413" cy="2189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" y="1225587"/>
            <a:ext cx="4012564" cy="2769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5" descr="DSC0020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085" y="978987"/>
            <a:ext cx="3897313" cy="2612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0123" y="4003859"/>
            <a:ext cx="3659924" cy="2831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741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36" y="3213439"/>
            <a:ext cx="3599892" cy="2406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70" y="1218831"/>
            <a:ext cx="3241375" cy="2475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91" y="3947743"/>
            <a:ext cx="3427261" cy="2187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5849" y="896091"/>
            <a:ext cx="3285777" cy="213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 2"/>
          <p:cNvSpPr/>
          <p:nvPr/>
        </p:nvSpPr>
        <p:spPr>
          <a:xfrm>
            <a:off x="3286398" y="142320"/>
            <a:ext cx="2998047" cy="7025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Мандруємо разом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741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Директор\изображение_viber_2019-05-31_11-00-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49" y="898586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Директор\изображение_viber_2019-05-31_11-00-0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1" y="334202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D:\Директор\изображение_viber_2019-05-31_11-00-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74" y="3234797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D:\Директор\изображение_viber_2019-05-31_11-00-1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43" y="4456283"/>
            <a:ext cx="162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D:\Директор\изображение_viber_2019-05-31_11-00-1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70" y="1288904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D:\Директор\изображение_viber_2019-05-31_11-00-1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579" y="3317412"/>
            <a:ext cx="192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D:\Директор\изображение_viber_2019-05-31_11-00-1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79" y="284221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D:\Директор\изображение_viber_2019-05-31_11-00-24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98" y="5110249"/>
            <a:ext cx="192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D:\Директор\изображение_viber_2019-05-31_11-00-2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28" y="748904"/>
            <a:ext cx="192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 descr="D:\Директор\изображение_viber_2019-05-31_11-00-08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88" y="1827725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D:\Директор\изображение_viber_2019-05-31_11-00-082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1962013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15" descr="D:\Директор\изображение_viber_2019-05-31_11-00-11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2" y="1583446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D:\Директор\изображение_viber_2019-05-31_11-00-161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95" y="2162375"/>
            <a:ext cx="192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D:\Директор\изображение_viber_2019-05-31_11-00-26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89" y="3271685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D:\Директор\изображение_viber_2019-05-31_11-00-261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53" y="2585707"/>
            <a:ext cx="135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865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984" y="396246"/>
            <a:ext cx="80377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ШКОЛИ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«ФОРМУВАННЯ НАВЧАЛЬНО-ПІЗНАВАЛЬНИХ ТА ВИХОВНИХ КОМПЕТЕНТНОСТЕЙ В УМОВАХ РОЗБУДОВИ НОВОЇ УКРАЇНСЬКОЇ ШКОЛИ»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80" y="3323251"/>
            <a:ext cx="3773928" cy="252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914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25715"/>
            <a:ext cx="5238750" cy="39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Ð ÐµÐ·ÑÐ»ÑÑÐ°Ñ Ð¿Ð¾ÑÑÐºÑ Ð·Ð¾Ð±ÑÐ°Ð¶ÐµÐ½Ñ Ð·Ð° Ð·Ð°Ð¿Ð¸ÑÐ¾Ð¼ &quot;Ð±Ð°ÑÑÐºÐ¸ Ñ Ð´Ð¸ÑÐ¸&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8" y="332656"/>
            <a:ext cx="32004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732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636349"/>
            <a:ext cx="4676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ТВОРЧИЙ КОЛЕКТИВ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37" y="1679638"/>
            <a:ext cx="5436096" cy="3645024"/>
          </a:xfrm>
          <a:prstGeom prst="rect">
            <a:avLst/>
          </a:prstGeom>
        </p:spPr>
      </p:pic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307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ректор\конференція 2018-2019\71a3006921e50bebb842e536ffd1eab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94" y="443269"/>
            <a:ext cx="2304256" cy="17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1238" y="2276872"/>
            <a:ext cx="4545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УЧНІВ-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ЗДОБУВАЧІВ ОСВІТИ-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Директор\1542888535_kalina-na-prozrachnom-fone-78341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0"/>
            <a:ext cx="2019960" cy="1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Директор\1542888535_kalina-na-prozrachnom-fone-78341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54" y="2204864"/>
            <a:ext cx="2019960" cy="1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6909" y="184664"/>
            <a:ext cx="2043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УЧИТЕЛІВ-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D:\Директор\1542888535_kalina-na-prozrachnom-fone-78341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40" y="16070"/>
            <a:ext cx="2019960" cy="1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508104" y="188640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БАТЬКІВ-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Директор\2167764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83" y="3168731"/>
            <a:ext cx="4274783" cy="9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4136" y="4213916"/>
            <a:ext cx="1623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КЛАСІВ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36758" y="4766769"/>
            <a:ext cx="541032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Початкова ланка-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Середня ланка-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класів</a:t>
            </a:r>
          </a:p>
          <a:p>
            <a:pPr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467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ректор\help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81" y="4490207"/>
            <a:ext cx="3311639" cy="248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ректор\учительница-png-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6" y="278735"/>
            <a:ext cx="2692213" cy="32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63888" y="263550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УЧИТЕЛІВ У ЗАКЛАДІ ОСВІТИ -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uk-UA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99496819"/>
              </p:ext>
            </p:extLst>
          </p:nvPr>
        </p:nvGraphicFramePr>
        <p:xfrm>
          <a:off x="1524191" y="1758647"/>
          <a:ext cx="7584496" cy="325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4356145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158450" y="269059"/>
            <a:ext cx="6229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МЕТОДИЧНА РОБОТА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84223" y="870692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Відкриті 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уроки</a:t>
            </a:r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2877" y="1655522"/>
            <a:ext cx="3506693" cy="2143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346" y="410547"/>
            <a:ext cx="2210084" cy="3101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48" y="4150119"/>
            <a:ext cx="3934400" cy="2495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10" descr="7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91" y="3673705"/>
            <a:ext cx="41148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82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349740" y="244878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Бібліотечні 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уроки</a:t>
            </a:r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1559" y="3890665"/>
            <a:ext cx="4019447" cy="27818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0178" y="895860"/>
            <a:ext cx="3280164" cy="28211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5569" y="3988992"/>
            <a:ext cx="3477319" cy="20858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386" y="854020"/>
            <a:ext cx="3919427" cy="29234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48460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5106" y="210784"/>
            <a:ext cx="85553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ЗАСІДАННЯ МЕТОДИЧНИХ ОБЄДНАНЬ,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МОЛОДОГО ВЧИТЕЛЯ</a:t>
            </a:r>
          </a:p>
          <a:p>
            <a:pPr algn="ctr"/>
            <a:endParaRPr lang="uk-UA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13" descr="DSC0006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7849" y="3488914"/>
            <a:ext cx="3581400" cy="2724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37" name="Picture 12" descr="SAM_310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0000">
            <a:off x="253451" y="1286083"/>
            <a:ext cx="3810000" cy="2559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1598" y="1263291"/>
            <a:ext cx="3788130" cy="22377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9620" y="3633470"/>
            <a:ext cx="3647359" cy="24350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47663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Директор\НУШ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5262" cy="17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29" y="367131"/>
            <a:ext cx="3934400" cy="2495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71524" y="3507370"/>
            <a:ext cx="3827052" cy="2744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761" y="3524294"/>
            <a:ext cx="3759655" cy="2437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6715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222</Words>
  <Application>Microsoft Office PowerPoint</Application>
  <PresentationFormat>Екран (4:3)</PresentationFormat>
  <Paragraphs>56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Aharoni</vt:lpstr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userPC</cp:lastModifiedBy>
  <cp:revision>139</cp:revision>
  <dcterms:created xsi:type="dcterms:W3CDTF">2018-10-17T20:40:21Z</dcterms:created>
  <dcterms:modified xsi:type="dcterms:W3CDTF">2025-09-14T12:38:36Z</dcterms:modified>
</cp:coreProperties>
</file>